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58" r:id="rId7"/>
    <p:sldId id="262" r:id="rId8"/>
    <p:sldId id="264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515" autoAdjust="0"/>
    <p:restoredTop sz="94660"/>
  </p:normalViewPr>
  <p:slideViewPr>
    <p:cSldViewPr snapToGrid="0">
      <p:cViewPr>
        <p:scale>
          <a:sx n="81" d="100"/>
          <a:sy n="81" d="100"/>
        </p:scale>
        <p:origin x="-468" y="-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AC37334-4434-4BE5-8816-AAAAD46E1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ED60A5A4-90CB-4554-8675-1F9F8C68FB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CD12B23A-2415-4C18-A56A-B51F9F9CA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DC5C-7006-4D01-BE9C-A8CAD49BF2BF}" type="datetimeFigureOut">
              <a:rPr lang="es-MX" smtClean="0"/>
              <a:pPr/>
              <a:t>14/09/2018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C7A6F3E-2ECF-4156-B40D-3BEE88F15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6DAAA29-6920-4862-8413-8C4B698A6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D938-3713-47D0-8816-ACD4C052752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93194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6F7D2DF-4E16-4B81-803F-8980AFBA9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C39D8B91-E7F3-4D4F-A527-27EA28F9B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C0AD6DBB-2A07-4E0A-AAF5-CD58A8FDC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DC5C-7006-4D01-BE9C-A8CAD49BF2BF}" type="datetimeFigureOut">
              <a:rPr lang="es-MX" smtClean="0"/>
              <a:pPr/>
              <a:t>14/09/2018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FA8689D-FACC-4D32-81C2-1D7854C25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3BDB79D-EB30-4B80-9E06-8B5B307D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D938-3713-47D0-8816-ACD4C052752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779744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6ED4E2F7-2480-4234-A3F2-8B9AB5A7F9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BB5ABDAD-88AC-40F5-A529-FF224BD9E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6AA03CFB-35E6-4505-ACA3-2D2F615D6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DC5C-7006-4D01-BE9C-A8CAD49BF2BF}" type="datetimeFigureOut">
              <a:rPr lang="es-MX" smtClean="0"/>
              <a:pPr/>
              <a:t>14/09/2018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E942D6D-82B6-4E6C-964B-7566C0357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E2D4418-3C94-45B2-AB08-0DD476414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D938-3713-47D0-8816-ACD4C052752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55400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051B326-6577-4D70-B52B-0A32F7383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D9A3A901-3AD5-4BB7-B6C7-17303EFAD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0DFF8AD4-F1C8-4AC0-B2F2-8DA8EC8BF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DC5C-7006-4D01-BE9C-A8CAD49BF2BF}" type="datetimeFigureOut">
              <a:rPr lang="es-MX" smtClean="0"/>
              <a:pPr/>
              <a:t>14/09/2018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B5AA1B4-CD91-4D1F-9DF5-C4BE7B3A6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33304C45-A382-4BFD-9AE4-83BD6E04E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D938-3713-47D0-8816-ACD4C052752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76555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66E7E26-D028-4DE2-8392-CFD58C1D3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3A8A8F8D-C270-4A3C-8397-C14573C83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0CE8DE7E-D21E-449B-81B9-28F61195E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DC5C-7006-4D01-BE9C-A8CAD49BF2BF}" type="datetimeFigureOut">
              <a:rPr lang="es-MX" smtClean="0"/>
              <a:pPr/>
              <a:t>14/09/2018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6576BE3-4E18-403B-ACDF-F06436839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83A97DA-1951-4635-8950-3AAB6F400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D938-3713-47D0-8816-ACD4C052752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654490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4E93FB8-244D-49AA-8985-5F29A710A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09ADA89-042D-4EA3-AE93-DAA7ADA33C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00B87AF0-8D0B-4EF6-BA31-13BEA82DDE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3C75298D-740A-4F5B-B2D2-898A9E369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DC5C-7006-4D01-BE9C-A8CAD49BF2BF}" type="datetimeFigureOut">
              <a:rPr lang="es-MX" smtClean="0"/>
              <a:pPr/>
              <a:t>14/09/2018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999BA3C2-E287-445A-8E09-1957CC2C7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49F32E8-C43E-4A3A-BAA4-A520FFBD9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D938-3713-47D0-8816-ACD4C052752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275657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5AADB93-FCA1-40E2-BB64-ECCC39845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1C28E235-A0ED-4CB4-BF3F-F812CFC61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985387A2-1A57-4E67-90B6-D0E48C151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1780BADB-FA4E-40DC-BAB1-09E4CD6628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53AB2FF4-22DF-4C65-96D5-54E3939250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CAB9934D-0113-406E-B91A-8F2A4CA9A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DC5C-7006-4D01-BE9C-A8CAD49BF2BF}" type="datetimeFigureOut">
              <a:rPr lang="es-MX" smtClean="0"/>
              <a:pPr/>
              <a:t>14/09/2018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AB8380E0-B206-45F9-9B02-63B647A3C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0D18E3E6-AAA3-45D7-9307-901D67665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D938-3713-47D0-8816-ACD4C052752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22565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8C0A6E7-BBC1-4E74-9614-C787E0396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7A967AA9-5F17-4108-9594-C112CFE33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DC5C-7006-4D01-BE9C-A8CAD49BF2BF}" type="datetimeFigureOut">
              <a:rPr lang="es-MX" smtClean="0"/>
              <a:pPr/>
              <a:t>14/09/2018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7A4A7FAD-0A0A-4A8C-9D1B-A53B76770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A7E3BB25-D75B-46D0-B6AC-AADBF7BC0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D938-3713-47D0-8816-ACD4C052752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822148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60603CCC-5918-406D-82C3-E5DA52782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DC5C-7006-4D01-BE9C-A8CAD49BF2BF}" type="datetimeFigureOut">
              <a:rPr lang="es-MX" smtClean="0"/>
              <a:pPr/>
              <a:t>14/09/2018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1301EB18-7826-4163-B0F3-2DED74EEB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79790482-09E3-4106-9901-27ABCDEF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D938-3713-47D0-8816-ACD4C052752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52945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E917AB8-057E-4591-B8A3-9E18A7FD5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642249E8-3CD3-415A-8212-19929CF76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D0471B10-B1E5-436F-AC2D-D44BA76CB4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2A250FD9-B063-4650-9FDC-DBF6E9FB4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DC5C-7006-4D01-BE9C-A8CAD49BF2BF}" type="datetimeFigureOut">
              <a:rPr lang="es-MX" smtClean="0"/>
              <a:pPr/>
              <a:t>14/09/2018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C23FB323-280B-44C4-817F-2EA52794D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6A06FBE5-011B-40DA-A8DA-EC1544B69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D938-3713-47D0-8816-ACD4C052752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944036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FB37109-2B08-47BE-A94F-B740FE026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D62763D8-561E-42E0-A6EA-6A3267DB13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89999193-C21A-4B3D-B1B2-6F1CF69FA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453B60DF-73A8-4C93-9C70-AA7FFFC82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DC5C-7006-4D01-BE9C-A8CAD49BF2BF}" type="datetimeFigureOut">
              <a:rPr lang="es-MX" smtClean="0"/>
              <a:pPr/>
              <a:t>14/09/2018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D0FCBA66-5F2E-486F-A305-8BBAB20A9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32BA8D23-91FB-4051-BC3F-7D0AFE22C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D938-3713-47D0-8816-ACD4C052752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690203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06C903A8-639C-47B2-BAB8-BAB76F54B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138A9563-3A24-4E92-B975-EE575966E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F9CBEF6-0E73-4E86-9B6F-4A033221B2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EDC5C-7006-4D01-BE9C-A8CAD49BF2BF}" type="datetimeFigureOut">
              <a:rPr lang="es-MX" smtClean="0"/>
              <a:pPr/>
              <a:t>14/09/2018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063BF35-E964-431D-B050-8F60CDFEE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06ECE78-8084-414C-9BF6-6566116D7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ED938-3713-47D0-8816-ACD4C052752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41191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F88123B8-2DBC-4C7E-8171-E80F24956386}"/>
              </a:ext>
            </a:extLst>
          </p:cNvPr>
          <p:cNvSpPr txBox="1"/>
          <p:nvPr/>
        </p:nvSpPr>
        <p:spPr>
          <a:xfrm>
            <a:off x="5297715" y="696687"/>
            <a:ext cx="5849246" cy="1477328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Nombre del proyecto</a:t>
            </a:r>
          </a:p>
          <a:p>
            <a:pPr algn="ctr"/>
            <a:r>
              <a:rPr lang="es-ES" dirty="0"/>
              <a:t>Mediación Comunitaria con perspectiva de género y Derechos Humanos</a:t>
            </a:r>
            <a:endParaRPr lang="es-UY" dirty="0"/>
          </a:p>
          <a:p>
            <a:r>
              <a:rPr lang="es-ES" dirty="0"/>
              <a:t> </a:t>
            </a:r>
            <a:endParaRPr lang="es-UY" dirty="0"/>
          </a:p>
          <a:p>
            <a:pPr algn="ctr"/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59975F7A-F6EC-4E05-B342-DF0C393DCCC9}"/>
              </a:ext>
            </a:extLst>
          </p:cNvPr>
          <p:cNvSpPr txBox="1"/>
          <p:nvPr/>
        </p:nvSpPr>
        <p:spPr>
          <a:xfrm>
            <a:off x="5297711" y="2598003"/>
            <a:ext cx="5849250" cy="1200329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Autoras</a:t>
            </a:r>
          </a:p>
          <a:p>
            <a:pPr algn="ctr"/>
            <a:r>
              <a:rPr lang="es-ES" dirty="0"/>
              <a:t>Ana Agostino, Rosana De Boni, Adelaida Entenza, Virginia </a:t>
            </a:r>
            <a:r>
              <a:rPr lang="es-ES" dirty="0" smtClean="0"/>
              <a:t>Fernández y </a:t>
            </a:r>
            <a:r>
              <a:rPr lang="es-ES" dirty="0"/>
              <a:t>Elena Goiriena</a:t>
            </a:r>
            <a:endParaRPr lang="es-UY" dirty="0"/>
          </a:p>
          <a:p>
            <a:pPr algn="ctr"/>
            <a:endParaRPr lang="es-MX" dirty="0"/>
          </a:p>
        </p:txBody>
      </p: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F8B3737D-1D83-4991-BC5D-760FC7951DC1}"/>
              </a:ext>
            </a:extLst>
          </p:cNvPr>
          <p:cNvSpPr txBox="1"/>
          <p:nvPr/>
        </p:nvSpPr>
        <p:spPr>
          <a:xfrm>
            <a:off x="5297711" y="5920934"/>
            <a:ext cx="5849250" cy="646331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Lugar de desarrollo o </a:t>
            </a:r>
            <a:r>
              <a:rPr lang="es-MX" dirty="0" smtClean="0"/>
              <a:t>procedencia</a:t>
            </a:r>
          </a:p>
          <a:p>
            <a:pPr algn="ctr"/>
            <a:r>
              <a:rPr lang="es-MX" dirty="0" smtClean="0"/>
              <a:t>Departamento de Montevideo </a:t>
            </a:r>
            <a:endParaRPr lang="es-MX" dirty="0"/>
          </a:p>
        </p:txBody>
      </p:sp>
      <p:sp>
        <p:nvSpPr>
          <p:cNvPr id="24" name="CuadroTexto 23">
            <a:extLst>
              <a:ext uri="{FF2B5EF4-FFF2-40B4-BE49-F238E27FC236}">
                <a16:creationId xmlns="" xmlns:a16="http://schemas.microsoft.com/office/drawing/2014/main" id="{91E32B69-292D-4AF9-86ED-9F911F7FD4B0}"/>
              </a:ext>
            </a:extLst>
          </p:cNvPr>
          <p:cNvSpPr txBox="1"/>
          <p:nvPr/>
        </p:nvSpPr>
        <p:spPr>
          <a:xfrm>
            <a:off x="5297715" y="4496980"/>
            <a:ext cx="5849250" cy="92333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Auspiciante</a:t>
            </a:r>
          </a:p>
          <a:p>
            <a:pPr algn="ctr"/>
            <a:r>
              <a:rPr lang="es-MX" dirty="0" smtClean="0"/>
              <a:t>Defensoría de Vecinas y Vecinos de Montevideo-Uruguay</a:t>
            </a:r>
            <a:endParaRPr lang="es-MX" dirty="0"/>
          </a:p>
          <a:p>
            <a:pPr algn="ctr"/>
            <a:endParaRPr lang="es-MX" dirty="0"/>
          </a:p>
        </p:txBody>
      </p:sp>
      <p:pic>
        <p:nvPicPr>
          <p:cNvPr id="25" name="WordPictureWatermark1" descr="Proyectos-CMM18">
            <a:extLst>
              <a:ext uri="{FF2B5EF4-FFF2-40B4-BE49-F238E27FC236}">
                <a16:creationId xmlns="" xmlns:a16="http://schemas.microsoft.com/office/drawing/2014/main" id="{C4BF350B-3724-4E65-8B77-C63AD3962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296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Conector recto 25">
            <a:extLst>
              <a:ext uri="{FF2B5EF4-FFF2-40B4-BE49-F238E27FC236}">
                <a16:creationId xmlns="" xmlns:a16="http://schemas.microsoft.com/office/drawing/2014/main" id="{E523EC42-F4EA-4A58-93F5-F1D794056FC6}"/>
              </a:ext>
            </a:extLst>
          </p:cNvPr>
          <p:cNvCxnSpPr/>
          <p:nvPr/>
        </p:nvCxnSpPr>
        <p:spPr>
          <a:xfrm>
            <a:off x="4310745" y="0"/>
            <a:ext cx="0" cy="68580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="" xmlns:a16="http://schemas.microsoft.com/office/drawing/2014/main" id="{2F77D471-AA3A-4188-811B-52DFBB19BC78}"/>
              </a:ext>
            </a:extLst>
          </p:cNvPr>
          <p:cNvCxnSpPr/>
          <p:nvPr/>
        </p:nvCxnSpPr>
        <p:spPr>
          <a:xfrm>
            <a:off x="0" y="0"/>
            <a:ext cx="0" cy="68580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9" name="Cuadro de texto 2">
            <a:extLst>
              <a:ext uri="{FF2B5EF4-FFF2-40B4-BE49-F238E27FC236}">
                <a16:creationId xmlns="" xmlns:a16="http://schemas.microsoft.com/office/drawing/2014/main" id="{46029EDF-4EB2-4D88-AE6E-C43AAA95D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608" y="2714171"/>
            <a:ext cx="3360646" cy="845457"/>
          </a:xfrm>
          <a:prstGeom prst="rect">
            <a:avLst/>
          </a:prstGeom>
          <a:solidFill>
            <a:srgbClr val="1F497D">
              <a:lumMod val="7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s-MX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 </a:t>
            </a:r>
            <a:r>
              <a:rPr lang="es-MX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PROYECTOS EXITOSOS</a:t>
            </a:r>
          </a:p>
          <a:p>
            <a:pPr algn="ctr">
              <a:spcAft>
                <a:spcPts val="0"/>
              </a:spcAft>
            </a:pPr>
            <a:r>
              <a:rPr lang="es-MX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 ALCANCE GLOBAL</a:t>
            </a:r>
            <a:endParaRPr lang="es-MX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731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83E4BA55-279E-4EC8-B6C3-B09FD9B72F82}"/>
              </a:ext>
            </a:extLst>
          </p:cNvPr>
          <p:cNvSpPr/>
          <p:nvPr/>
        </p:nvSpPr>
        <p:spPr>
          <a:xfrm>
            <a:off x="5965371" y="449943"/>
            <a:ext cx="5050970" cy="59508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i="1" dirty="0">
                <a:solidFill>
                  <a:schemeClr val="bg2">
                    <a:lumMod val="25000"/>
                  </a:schemeClr>
                </a:solidFill>
              </a:rPr>
              <a:t>OBJETIVOS DEL PROYECTO</a:t>
            </a:r>
          </a:p>
        </p:txBody>
      </p:sp>
      <p:pic>
        <p:nvPicPr>
          <p:cNvPr id="8" name="WordPictureWatermark1" descr="Proyectos-CMM18">
            <a:extLst>
              <a:ext uri="{FF2B5EF4-FFF2-40B4-BE49-F238E27FC236}">
                <a16:creationId xmlns="" xmlns:a16="http://schemas.microsoft.com/office/drawing/2014/main" id="{4EA7F680-44CD-493E-994E-7D4C3B78B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296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 de texto 2">
            <a:extLst>
              <a:ext uri="{FF2B5EF4-FFF2-40B4-BE49-F238E27FC236}">
                <a16:creationId xmlns="" xmlns:a16="http://schemas.microsoft.com/office/drawing/2014/main" id="{E6E61E13-2C5A-4BF6-9DB2-E848AEAEF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608" y="2714171"/>
            <a:ext cx="3360646" cy="845457"/>
          </a:xfrm>
          <a:prstGeom prst="rect">
            <a:avLst/>
          </a:prstGeom>
          <a:solidFill>
            <a:srgbClr val="1F497D">
              <a:lumMod val="7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s-MX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 </a:t>
            </a:r>
            <a:r>
              <a:rPr lang="es-MX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PROYECTOS EXITOSOS</a:t>
            </a:r>
          </a:p>
          <a:p>
            <a:pPr algn="ctr">
              <a:spcAft>
                <a:spcPts val="0"/>
              </a:spcAft>
            </a:pPr>
            <a:r>
              <a:rPr lang="es-MX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 ALCANCE GLOBAL</a:t>
            </a:r>
            <a:endParaRPr lang="es-MX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="" xmlns:a16="http://schemas.microsoft.com/office/drawing/2014/main" id="{41710946-259F-408E-8AA1-96DB22884E46}"/>
              </a:ext>
            </a:extLst>
          </p:cNvPr>
          <p:cNvCxnSpPr/>
          <p:nvPr/>
        </p:nvCxnSpPr>
        <p:spPr>
          <a:xfrm>
            <a:off x="4310745" y="0"/>
            <a:ext cx="0" cy="68580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="" xmlns:a16="http://schemas.microsoft.com/office/drawing/2014/main" id="{FB7679D7-E9D1-43F1-84C7-580445B49717}"/>
              </a:ext>
            </a:extLst>
          </p:cNvPr>
          <p:cNvCxnSpPr/>
          <p:nvPr/>
        </p:nvCxnSpPr>
        <p:spPr>
          <a:xfrm>
            <a:off x="0" y="0"/>
            <a:ext cx="0" cy="68580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1 Rectángulo"/>
          <p:cNvSpPr/>
          <p:nvPr/>
        </p:nvSpPr>
        <p:spPr>
          <a:xfrm>
            <a:off x="5134708" y="154666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UY" b="1" dirty="0" smtClean="0"/>
              <a:t>Objetivo General: </a:t>
            </a:r>
          </a:p>
          <a:p>
            <a:endParaRPr lang="es-UY" dirty="0" smtClean="0"/>
          </a:p>
          <a:p>
            <a:r>
              <a:rPr lang="es-UY" dirty="0" smtClean="0"/>
              <a:t>“Fortalecer </a:t>
            </a:r>
            <a:r>
              <a:rPr lang="es-UY" dirty="0"/>
              <a:t>el Programa de Mediación Comunitaria con perspectiva de género y de DD.HH</a:t>
            </a:r>
            <a:r>
              <a:rPr lang="es-UY" dirty="0" smtClean="0"/>
              <a:t>.”</a:t>
            </a:r>
          </a:p>
          <a:p>
            <a:endParaRPr lang="es-UY" dirty="0"/>
          </a:p>
        </p:txBody>
      </p:sp>
      <p:sp>
        <p:nvSpPr>
          <p:cNvPr id="4" name="3 Rectángulo"/>
          <p:cNvSpPr/>
          <p:nvPr/>
        </p:nvSpPr>
        <p:spPr>
          <a:xfrm>
            <a:off x="5134708" y="3136899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 smtClean="0"/>
              <a:t>Objetivos específicos:</a:t>
            </a:r>
          </a:p>
          <a:p>
            <a:endParaRPr lang="es-UY" dirty="0" smtClean="0"/>
          </a:p>
          <a:p>
            <a:r>
              <a:rPr lang="es-UY" dirty="0" smtClean="0"/>
              <a:t>1.Incorporar </a:t>
            </a:r>
            <a:r>
              <a:rPr lang="es-UY" dirty="0"/>
              <a:t>la perspectiva de género y derechos humanos en el programa de mediación comunitaria (MC</a:t>
            </a:r>
            <a:r>
              <a:rPr lang="es-UY" dirty="0" smtClean="0"/>
              <a:t>).</a:t>
            </a:r>
          </a:p>
          <a:p>
            <a:endParaRPr lang="es-UY" dirty="0"/>
          </a:p>
          <a:p>
            <a:r>
              <a:rPr lang="es-UY" dirty="0" smtClean="0"/>
              <a:t>2.Aportar </a:t>
            </a:r>
            <a:r>
              <a:rPr lang="es-UY" dirty="0"/>
              <a:t>a la difusión y desarrollo de la mediación comunitaria como herramienta de gestión de conflictos sociales</a:t>
            </a:r>
            <a:r>
              <a:rPr lang="es-UY" dirty="0" smtClean="0"/>
              <a:t>.</a:t>
            </a:r>
          </a:p>
          <a:p>
            <a:endParaRPr lang="es-UY" dirty="0"/>
          </a:p>
          <a:p>
            <a:r>
              <a:rPr lang="es-UY" dirty="0" smtClean="0"/>
              <a:t>3.Mejorar </a:t>
            </a:r>
            <a:r>
              <a:rPr lang="es-UY" dirty="0"/>
              <a:t>los mecanismos de instrumentación de la mediación comunitaria como servicio a la </a:t>
            </a:r>
            <a:r>
              <a:rPr lang="es-UY" dirty="0" smtClean="0"/>
              <a:t>ciudadanía.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xmlns="" val="232315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83E4BA55-279E-4EC8-B6C3-B09FD9B72F82}"/>
              </a:ext>
            </a:extLst>
          </p:cNvPr>
          <p:cNvSpPr/>
          <p:nvPr/>
        </p:nvSpPr>
        <p:spPr>
          <a:xfrm>
            <a:off x="5965371" y="422590"/>
            <a:ext cx="5050970" cy="59508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i="1" dirty="0">
                <a:solidFill>
                  <a:schemeClr val="bg2">
                    <a:lumMod val="25000"/>
                  </a:schemeClr>
                </a:solidFill>
              </a:rPr>
              <a:t>SÍNTESIS POR ETAPAS DE </a:t>
            </a:r>
            <a:r>
              <a:rPr lang="es-MX" b="1" i="1" dirty="0" smtClean="0">
                <a:solidFill>
                  <a:schemeClr val="bg2">
                    <a:lumMod val="25000"/>
                  </a:schemeClr>
                </a:solidFill>
              </a:rPr>
              <a:t>DESARROLLO Y FECHAS DE CADA ETAPA</a:t>
            </a:r>
            <a:endParaRPr lang="es-MX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WordPictureWatermark1" descr="Proyectos-CMM18">
            <a:extLst>
              <a:ext uri="{FF2B5EF4-FFF2-40B4-BE49-F238E27FC236}">
                <a16:creationId xmlns="" xmlns:a16="http://schemas.microsoft.com/office/drawing/2014/main" id="{9AE825E4-B6E3-4AD2-8940-383A11C8A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296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 de texto 2">
            <a:extLst>
              <a:ext uri="{FF2B5EF4-FFF2-40B4-BE49-F238E27FC236}">
                <a16:creationId xmlns="" xmlns:a16="http://schemas.microsoft.com/office/drawing/2014/main" id="{BB9D627C-69DC-416E-A593-94F0D5EF7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608" y="2714171"/>
            <a:ext cx="3360646" cy="845457"/>
          </a:xfrm>
          <a:prstGeom prst="rect">
            <a:avLst/>
          </a:prstGeom>
          <a:solidFill>
            <a:srgbClr val="1F497D">
              <a:lumMod val="7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s-MX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 </a:t>
            </a:r>
            <a:r>
              <a:rPr lang="es-MX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PROYECTOS EXITOSOS</a:t>
            </a:r>
          </a:p>
          <a:p>
            <a:pPr algn="ctr">
              <a:spcAft>
                <a:spcPts val="0"/>
              </a:spcAft>
            </a:pPr>
            <a:r>
              <a:rPr lang="es-MX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 ALCANCE GLOBAL</a:t>
            </a:r>
            <a:endParaRPr lang="es-MX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="" xmlns:a16="http://schemas.microsoft.com/office/drawing/2014/main" id="{97455279-83A4-402D-9175-09F7F8890B5C}"/>
              </a:ext>
            </a:extLst>
          </p:cNvPr>
          <p:cNvCxnSpPr/>
          <p:nvPr/>
        </p:nvCxnSpPr>
        <p:spPr>
          <a:xfrm>
            <a:off x="4310745" y="0"/>
            <a:ext cx="0" cy="68580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="" xmlns:a16="http://schemas.microsoft.com/office/drawing/2014/main" id="{9D549453-C2DD-4CAA-911B-F57110D66D03}"/>
              </a:ext>
            </a:extLst>
          </p:cNvPr>
          <p:cNvCxnSpPr/>
          <p:nvPr/>
        </p:nvCxnSpPr>
        <p:spPr>
          <a:xfrm>
            <a:off x="0" y="0"/>
            <a:ext cx="0" cy="68580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1 Rectángulo"/>
          <p:cNvSpPr/>
          <p:nvPr/>
        </p:nvSpPr>
        <p:spPr>
          <a:xfrm>
            <a:off x="3048000" y="-14622095"/>
            <a:ext cx="6096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UY" dirty="0" smtClean="0"/>
              <a:t>1</a:t>
            </a:r>
            <a:r>
              <a:rPr lang="es-UY" dirty="0"/>
              <a:t>.	Desarrollo del proyecto:</a:t>
            </a:r>
          </a:p>
          <a:p>
            <a:endParaRPr lang="es-UY" dirty="0"/>
          </a:p>
          <a:p>
            <a:r>
              <a:rPr lang="es-UY" dirty="0"/>
              <a:t>Resultados esperados</a:t>
            </a:r>
          </a:p>
          <a:p>
            <a:r>
              <a:rPr lang="es-UY" dirty="0"/>
              <a:t>Resultados objetivo específico 1</a:t>
            </a:r>
          </a:p>
          <a:p>
            <a:r>
              <a:rPr lang="es-UY" dirty="0"/>
              <a:t>    Mediadores y mediadoras comunitarios/as formados/as por la DVVM incorporarán las perspectivas de género y de DD.HH. en el desarrollo de su tarea.</a:t>
            </a:r>
          </a:p>
          <a:p>
            <a:r>
              <a:rPr lang="es-UY" dirty="0"/>
              <a:t>    La DVVM cuenta con un Programa de MC que incorpora la perspectiva de género y de DD.HH. en su formulación</a:t>
            </a:r>
          </a:p>
          <a:p>
            <a:endParaRPr lang="es-UY" dirty="0"/>
          </a:p>
          <a:p>
            <a:r>
              <a:rPr lang="es-UY" dirty="0"/>
              <a:t>Resultados objetivo específico 2</a:t>
            </a:r>
          </a:p>
          <a:p>
            <a:r>
              <a:rPr lang="es-UY" dirty="0"/>
              <a:t>    La MC es más conocida a nivel local-barrial como herramienta de resolución de conflictos sociales</a:t>
            </a:r>
          </a:p>
          <a:p>
            <a:r>
              <a:rPr lang="es-UY" dirty="0"/>
              <a:t>    La MC es difundida a nivel nacional como herramienta de resolución de conflictos sociales.</a:t>
            </a:r>
          </a:p>
          <a:p>
            <a:endParaRPr lang="es-UY" dirty="0"/>
          </a:p>
          <a:p>
            <a:r>
              <a:rPr lang="es-UY" dirty="0"/>
              <a:t>Resultado objetivo específico 3</a:t>
            </a:r>
          </a:p>
          <a:p>
            <a:r>
              <a:rPr lang="es-UY" dirty="0"/>
              <a:t>    El servicio de mediación comunitaria de la DVVM mejorará en su instrumentación aumentando el desarrollo y concreción de instancias de mediación.</a:t>
            </a:r>
          </a:p>
          <a:p>
            <a:endParaRPr lang="es-UY" dirty="0"/>
          </a:p>
          <a:p>
            <a:endParaRPr lang="es-UY" dirty="0"/>
          </a:p>
        </p:txBody>
      </p:sp>
      <p:sp>
        <p:nvSpPr>
          <p:cNvPr id="4" name="3 Rectángulo"/>
          <p:cNvSpPr/>
          <p:nvPr/>
        </p:nvSpPr>
        <p:spPr>
          <a:xfrm>
            <a:off x="4296226" y="912168"/>
            <a:ext cx="802472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b="1" i="1" u="sng" dirty="0" smtClean="0"/>
              <a:t>1.Desarrollo </a:t>
            </a:r>
            <a:r>
              <a:rPr lang="es-UY" b="1" i="1" u="sng" dirty="0"/>
              <a:t>del proyecto</a:t>
            </a:r>
            <a:r>
              <a:rPr lang="es-UY" b="1" i="1" u="sng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UY" b="1" dirty="0" smtClean="0"/>
              <a:t>Capacitación</a:t>
            </a:r>
            <a:r>
              <a:rPr lang="es-UY" dirty="0" smtClean="0"/>
              <a:t> </a:t>
            </a:r>
          </a:p>
          <a:p>
            <a:r>
              <a:rPr lang="es-UY" dirty="0" smtClean="0"/>
              <a:t>-Perspectiva </a:t>
            </a:r>
            <a:r>
              <a:rPr lang="es-UY" dirty="0"/>
              <a:t>de género y </a:t>
            </a:r>
            <a:r>
              <a:rPr lang="es-UY" dirty="0" smtClean="0"/>
              <a:t>de </a:t>
            </a:r>
            <a:r>
              <a:rPr lang="es-UY" dirty="0"/>
              <a:t>DD.HH. en mediación </a:t>
            </a:r>
            <a:r>
              <a:rPr lang="es-UY" dirty="0" smtClean="0"/>
              <a:t>comunitaria. Mayo </a:t>
            </a:r>
            <a:r>
              <a:rPr lang="es-UY" dirty="0"/>
              <a:t>2017</a:t>
            </a:r>
            <a:endParaRPr lang="es-UY" dirty="0" smtClean="0"/>
          </a:p>
          <a:p>
            <a:r>
              <a:rPr lang="es-UY" dirty="0" smtClean="0"/>
              <a:t>-Talleres locales. Marzo</a:t>
            </a:r>
            <a:r>
              <a:rPr lang="es-UY" dirty="0"/>
              <a:t>, abril, julio y agosto </a:t>
            </a:r>
            <a:r>
              <a:rPr lang="es-UY" dirty="0" smtClean="0"/>
              <a:t>2017</a:t>
            </a:r>
          </a:p>
          <a:p>
            <a:r>
              <a:rPr lang="es-ES" dirty="0" smtClean="0"/>
              <a:t>-</a:t>
            </a:r>
            <a:r>
              <a:rPr lang="es-UY" dirty="0"/>
              <a:t>Taller </a:t>
            </a:r>
            <a:r>
              <a:rPr lang="es-UY" dirty="0" smtClean="0"/>
              <a:t>perfeccionamiento del </a:t>
            </a:r>
            <a:r>
              <a:rPr lang="es-UY" dirty="0"/>
              <a:t>protocolo del servicio de MC de la DVVM con Defensorías </a:t>
            </a:r>
            <a:r>
              <a:rPr lang="es-UY" dirty="0" smtClean="0"/>
              <a:t>Argentinas. </a:t>
            </a:r>
            <a:r>
              <a:rPr lang="es-UY" dirty="0" smtClean="0"/>
              <a:t>Encuentro binacional. </a:t>
            </a:r>
            <a:r>
              <a:rPr lang="es-UY" dirty="0" smtClean="0"/>
              <a:t>Octubre </a:t>
            </a:r>
            <a:r>
              <a:rPr lang="es-UY" dirty="0"/>
              <a:t>2017 </a:t>
            </a:r>
          </a:p>
          <a:p>
            <a:endParaRPr lang="es-UY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UY" b="1" dirty="0" smtClean="0"/>
              <a:t>Elaboración </a:t>
            </a:r>
            <a:r>
              <a:rPr lang="es-UY" b="1" dirty="0"/>
              <a:t>de materiales </a:t>
            </a:r>
            <a:r>
              <a:rPr lang="es-UY" b="1" dirty="0" smtClean="0"/>
              <a:t>didácticos </a:t>
            </a:r>
          </a:p>
          <a:p>
            <a:r>
              <a:rPr lang="es-UY" dirty="0" smtClean="0"/>
              <a:t>-Mediación </a:t>
            </a:r>
            <a:r>
              <a:rPr lang="es-UY" dirty="0"/>
              <a:t>Comunitaria, Herramientas de la MC, Mediación Comunitaria y género, </a:t>
            </a:r>
            <a:r>
              <a:rPr lang="es-UY" dirty="0" smtClean="0"/>
              <a:t>Mediación </a:t>
            </a:r>
            <a:r>
              <a:rPr lang="es-UY" dirty="0"/>
              <a:t>Comunitaria y </a:t>
            </a:r>
            <a:r>
              <a:rPr lang="es-UY" dirty="0" smtClean="0"/>
              <a:t>voluntariado. Agosto-Diciembre </a:t>
            </a:r>
            <a:r>
              <a:rPr lang="es-UY" dirty="0"/>
              <a:t>2017 </a:t>
            </a:r>
            <a:endParaRPr lang="es-UY" dirty="0" smtClean="0"/>
          </a:p>
          <a:p>
            <a:endParaRPr lang="es-UY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UY" b="1" dirty="0" smtClean="0"/>
              <a:t>Sistematización </a:t>
            </a:r>
            <a:r>
              <a:rPr lang="es-UY" b="1" dirty="0"/>
              <a:t>del </a:t>
            </a:r>
            <a:r>
              <a:rPr lang="es-UY" b="1" dirty="0" smtClean="0"/>
              <a:t>proceso</a:t>
            </a:r>
          </a:p>
          <a:p>
            <a:r>
              <a:rPr lang="es-UY" dirty="0" smtClean="0"/>
              <a:t>-Conceptualización </a:t>
            </a:r>
            <a:r>
              <a:rPr lang="es-UY" dirty="0"/>
              <a:t>de la experiencia desarrollada por la DVVM </a:t>
            </a:r>
            <a:r>
              <a:rPr lang="es-UY" dirty="0" smtClean="0"/>
              <a:t>.Abril-Diciembre 2017</a:t>
            </a:r>
          </a:p>
          <a:p>
            <a:r>
              <a:rPr lang="es-ES" dirty="0" smtClean="0"/>
              <a:t>-</a:t>
            </a:r>
            <a:r>
              <a:rPr lang="es-UY" dirty="0" smtClean="0"/>
              <a:t>Presentación </a:t>
            </a:r>
            <a:r>
              <a:rPr lang="es-UY" dirty="0" smtClean="0"/>
              <a:t>pública. Diciembre </a:t>
            </a:r>
            <a:r>
              <a:rPr lang="es-UY" dirty="0"/>
              <a:t>2017 </a:t>
            </a:r>
          </a:p>
          <a:p>
            <a:endParaRPr lang="es-UY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UY" b="1" dirty="0" smtClean="0"/>
              <a:t>Experiencia </a:t>
            </a:r>
            <a:r>
              <a:rPr lang="es-UY" b="1" dirty="0"/>
              <a:t>piloto de mediación comunitaria </a:t>
            </a:r>
            <a:r>
              <a:rPr lang="es-UY" b="1" dirty="0" smtClean="0"/>
              <a:t>barrial</a:t>
            </a:r>
          </a:p>
          <a:p>
            <a:r>
              <a:rPr lang="es-UY" dirty="0" smtClean="0"/>
              <a:t>-Experiencia </a:t>
            </a:r>
            <a:r>
              <a:rPr lang="es-UY" dirty="0"/>
              <a:t>piloto de instalación de un servicio de mediación comunitaria barrial descentralizado, atendido por un equipo de mediación voluntario, en articulación con instituciones locales públicas y privadas. Julio-Diciembre 2017 </a:t>
            </a:r>
          </a:p>
          <a:p>
            <a:endParaRPr lang="es-UY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03" y="2262554"/>
            <a:ext cx="4228623" cy="2817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0" y="5080323"/>
            <a:ext cx="4296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Capacitación:</a:t>
            </a:r>
            <a:r>
              <a:rPr lang="es-UY" sz="1200" dirty="0"/>
              <a:t>Perspectiva de género y de DD.HH. en </a:t>
            </a:r>
            <a:r>
              <a:rPr lang="es-UY" sz="1200" dirty="0" smtClean="0"/>
              <a:t>MC.</a:t>
            </a:r>
            <a:endParaRPr lang="es-UY" sz="1200" dirty="0"/>
          </a:p>
        </p:txBody>
      </p:sp>
    </p:spTree>
    <p:extLst>
      <p:ext uri="{BB962C8B-B14F-4D97-AF65-F5344CB8AC3E}">
        <p14:creationId xmlns:p14="http://schemas.microsoft.com/office/powerpoint/2010/main" xmlns="" val="209629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WordPictureWatermark1" descr="Proyectos-CMM18">
            <a:extLst>
              <a:ext uri="{FF2B5EF4-FFF2-40B4-BE49-F238E27FC236}">
                <a16:creationId xmlns="" xmlns:a16="http://schemas.microsoft.com/office/drawing/2014/main" id="{B78456F6-EAAA-4C24-A845-074ECDF34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74" y="0"/>
            <a:ext cx="4296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 de texto 2">
            <a:extLst>
              <a:ext uri="{FF2B5EF4-FFF2-40B4-BE49-F238E27FC236}">
                <a16:creationId xmlns="" xmlns:a16="http://schemas.microsoft.com/office/drawing/2014/main" id="{55543279-4AD8-4D15-9E8E-4F4C5E0BF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608" y="2714171"/>
            <a:ext cx="3360646" cy="845457"/>
          </a:xfrm>
          <a:prstGeom prst="rect">
            <a:avLst/>
          </a:prstGeom>
          <a:solidFill>
            <a:srgbClr val="1F497D">
              <a:lumMod val="7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s-MX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 </a:t>
            </a:r>
            <a:r>
              <a:rPr lang="es-MX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PROYECTOS EXITOSOS</a:t>
            </a:r>
          </a:p>
          <a:p>
            <a:pPr algn="ctr">
              <a:spcAft>
                <a:spcPts val="0"/>
              </a:spcAft>
            </a:pPr>
            <a:r>
              <a:rPr lang="es-MX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 ALCANCE GLOBAL</a:t>
            </a:r>
            <a:endParaRPr lang="es-MX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="" xmlns:a16="http://schemas.microsoft.com/office/drawing/2014/main" id="{2DD7548D-E165-4637-82BA-FE65650883F8}"/>
              </a:ext>
            </a:extLst>
          </p:cNvPr>
          <p:cNvCxnSpPr/>
          <p:nvPr/>
        </p:nvCxnSpPr>
        <p:spPr>
          <a:xfrm>
            <a:off x="4310745" y="0"/>
            <a:ext cx="0" cy="68580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="" xmlns:a16="http://schemas.microsoft.com/office/drawing/2014/main" id="{A4981736-DAE1-49F1-B8BE-594C962198BF}"/>
              </a:ext>
            </a:extLst>
          </p:cNvPr>
          <p:cNvCxnSpPr/>
          <p:nvPr/>
        </p:nvCxnSpPr>
        <p:spPr>
          <a:xfrm>
            <a:off x="0" y="0"/>
            <a:ext cx="0" cy="68580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" name="3 Rectángulo"/>
          <p:cNvSpPr/>
          <p:nvPr/>
        </p:nvSpPr>
        <p:spPr>
          <a:xfrm>
            <a:off x="4310745" y="0"/>
            <a:ext cx="78812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UY" dirty="0"/>
          </a:p>
          <a:p>
            <a:endParaRPr lang="es-UY" dirty="0"/>
          </a:p>
          <a:p>
            <a:endParaRPr lang="es-UY" dirty="0"/>
          </a:p>
          <a:p>
            <a:endParaRPr lang="es-UY" dirty="0"/>
          </a:p>
          <a:p>
            <a:endParaRPr lang="es-UY" dirty="0"/>
          </a:p>
        </p:txBody>
      </p:sp>
      <p:sp>
        <p:nvSpPr>
          <p:cNvPr id="5" name="4 Rectángulo"/>
          <p:cNvSpPr/>
          <p:nvPr/>
        </p:nvSpPr>
        <p:spPr>
          <a:xfrm>
            <a:off x="4990682" y="974305"/>
            <a:ext cx="654482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b="1" i="1" u="sng" dirty="0" smtClean="0"/>
              <a:t>2.Seguimiento </a:t>
            </a:r>
            <a:r>
              <a:rPr lang="es-UY" b="1" i="1" u="sng" dirty="0"/>
              <a:t>del proyecto y consolidación del </a:t>
            </a:r>
            <a:r>
              <a:rPr lang="es-UY" b="1" i="1" u="sng" dirty="0" smtClean="0"/>
              <a:t>programa -2018</a:t>
            </a:r>
          </a:p>
          <a:p>
            <a:endParaRPr lang="es-ES" b="1" i="1" u="sng" dirty="0"/>
          </a:p>
          <a:p>
            <a:endParaRPr lang="es-UY" b="1" i="1" u="sng" dirty="0" smtClean="0"/>
          </a:p>
          <a:p>
            <a:endParaRPr lang="es-ES" b="1" i="1" u="sng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UY" b="1" dirty="0"/>
              <a:t>Consolidación del grupo de </a:t>
            </a:r>
            <a:r>
              <a:rPr lang="es-UY" b="1" dirty="0" smtClean="0"/>
              <a:t>voluntariado</a:t>
            </a:r>
          </a:p>
          <a:p>
            <a:endParaRPr lang="es-UY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UY" b="1" dirty="0"/>
              <a:t>Ofrecimiento de la mediación como parte de la gestión de </a:t>
            </a:r>
            <a:r>
              <a:rPr lang="es-UY" b="1" dirty="0" smtClean="0"/>
              <a:t>asuntos</a:t>
            </a:r>
            <a:endParaRPr lang="es-UY" b="1" dirty="0"/>
          </a:p>
          <a:p>
            <a:endParaRPr lang="es-UY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b="1" dirty="0"/>
              <a:t>Capacitación interna y </a:t>
            </a:r>
            <a:r>
              <a:rPr lang="es-ES" b="1" dirty="0" smtClean="0"/>
              <a:t>externa</a:t>
            </a:r>
          </a:p>
          <a:p>
            <a:endParaRPr lang="es-ES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UY" b="1" dirty="0" smtClean="0"/>
              <a:t>Sensibilización </a:t>
            </a:r>
            <a:r>
              <a:rPr lang="es-UY" b="1" dirty="0"/>
              <a:t>y difusión </a:t>
            </a:r>
            <a:endParaRPr lang="es-UY" b="1" dirty="0" smtClean="0"/>
          </a:p>
          <a:p>
            <a:endParaRPr lang="es-UY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UY" b="1" dirty="0"/>
              <a:t>Evaluación y monitoreo </a:t>
            </a:r>
          </a:p>
          <a:p>
            <a:endParaRPr lang="es-UY" b="1" i="1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29" y="2041937"/>
            <a:ext cx="4293516" cy="3270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8309" y="5312226"/>
            <a:ext cx="4191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Equipo de Mediación  y voluntarios/as de la DVVM.</a:t>
            </a:r>
            <a:endParaRPr lang="es-UY" sz="1200" dirty="0"/>
          </a:p>
        </p:txBody>
      </p:sp>
    </p:spTree>
    <p:extLst>
      <p:ext uri="{BB962C8B-B14F-4D97-AF65-F5344CB8AC3E}">
        <p14:creationId xmlns:p14="http://schemas.microsoft.com/office/powerpoint/2010/main" xmlns="" val="284763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83E4BA55-279E-4EC8-B6C3-B09FD9B72F82}"/>
              </a:ext>
            </a:extLst>
          </p:cNvPr>
          <p:cNvSpPr/>
          <p:nvPr/>
        </p:nvSpPr>
        <p:spPr>
          <a:xfrm>
            <a:off x="5965371" y="449943"/>
            <a:ext cx="5050970" cy="59508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i="1" dirty="0">
                <a:solidFill>
                  <a:schemeClr val="bg2">
                    <a:lumMod val="25000"/>
                  </a:schemeClr>
                </a:solidFill>
              </a:rPr>
              <a:t>METAS ALCANZADAS</a:t>
            </a:r>
          </a:p>
        </p:txBody>
      </p:sp>
      <p:pic>
        <p:nvPicPr>
          <p:cNvPr id="8" name="WordPictureWatermark1" descr="Proyectos-CMM18">
            <a:extLst>
              <a:ext uri="{FF2B5EF4-FFF2-40B4-BE49-F238E27FC236}">
                <a16:creationId xmlns="" xmlns:a16="http://schemas.microsoft.com/office/drawing/2014/main" id="{1345A670-0219-4403-B6E9-3D8972687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20" y="0"/>
            <a:ext cx="4296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 de texto 2">
            <a:extLst>
              <a:ext uri="{FF2B5EF4-FFF2-40B4-BE49-F238E27FC236}">
                <a16:creationId xmlns="" xmlns:a16="http://schemas.microsoft.com/office/drawing/2014/main" id="{6C4817AF-C09F-4ECC-B2AB-EA1F98607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608" y="2714171"/>
            <a:ext cx="3360646" cy="845457"/>
          </a:xfrm>
          <a:prstGeom prst="rect">
            <a:avLst/>
          </a:prstGeom>
          <a:solidFill>
            <a:srgbClr val="1F497D">
              <a:lumMod val="7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s-MX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 </a:t>
            </a:r>
            <a:r>
              <a:rPr lang="es-MX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PROYECTOS EXITOSOS</a:t>
            </a:r>
          </a:p>
          <a:p>
            <a:pPr algn="ctr">
              <a:spcAft>
                <a:spcPts val="0"/>
              </a:spcAft>
            </a:pPr>
            <a:r>
              <a:rPr lang="es-MX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 ALCANCE GLOBAL</a:t>
            </a:r>
            <a:endParaRPr lang="es-MX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="" xmlns:a16="http://schemas.microsoft.com/office/drawing/2014/main" id="{7EBE3BF1-F9F5-49A0-8DF2-6AE59D2B5773}"/>
              </a:ext>
            </a:extLst>
          </p:cNvPr>
          <p:cNvCxnSpPr/>
          <p:nvPr/>
        </p:nvCxnSpPr>
        <p:spPr>
          <a:xfrm>
            <a:off x="4310745" y="0"/>
            <a:ext cx="0" cy="68580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="" xmlns:a16="http://schemas.microsoft.com/office/drawing/2014/main" id="{96DCAC23-B371-4529-9FCA-EE83BCB5C996}"/>
              </a:ext>
            </a:extLst>
          </p:cNvPr>
          <p:cNvCxnSpPr/>
          <p:nvPr/>
        </p:nvCxnSpPr>
        <p:spPr>
          <a:xfrm>
            <a:off x="0" y="0"/>
            <a:ext cx="0" cy="68580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1 Rectángulo"/>
          <p:cNvSpPr/>
          <p:nvPr/>
        </p:nvSpPr>
        <p:spPr>
          <a:xfrm>
            <a:off x="4407877" y="1045029"/>
            <a:ext cx="77841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b="1" dirty="0"/>
              <a:t>P</a:t>
            </a:r>
            <a:r>
              <a:rPr lang="es-UY" b="1" dirty="0" smtClean="0"/>
              <a:t>erspectiva </a:t>
            </a:r>
            <a:r>
              <a:rPr lang="es-UY" b="1" dirty="0"/>
              <a:t>de género y </a:t>
            </a:r>
            <a:r>
              <a:rPr lang="es-UY" b="1" dirty="0" smtClean="0"/>
              <a:t>DD.HH. en </a:t>
            </a:r>
            <a:r>
              <a:rPr lang="es-UY" b="1" dirty="0"/>
              <a:t>el programa </a:t>
            </a:r>
            <a:r>
              <a:rPr lang="es-UY" b="1" dirty="0" smtClean="0"/>
              <a:t>de MC </a:t>
            </a:r>
          </a:p>
          <a:p>
            <a:pPr marL="400050" indent="-400050">
              <a:buAutoNum type="romanLcParenBoth"/>
            </a:pPr>
            <a:r>
              <a:rPr lang="es-UY" dirty="0"/>
              <a:t>M</a:t>
            </a:r>
            <a:r>
              <a:rPr lang="es-UY" dirty="0" smtClean="0"/>
              <a:t>ediadores </a:t>
            </a:r>
            <a:r>
              <a:rPr lang="es-UY" dirty="0"/>
              <a:t>y mediadoras comunitarios/as formados/as por la DVVM </a:t>
            </a:r>
            <a:r>
              <a:rPr lang="es-UY" dirty="0" smtClean="0"/>
              <a:t>incorporaron estas perspectivas en </a:t>
            </a:r>
            <a:r>
              <a:rPr lang="es-UY" dirty="0"/>
              <a:t>el desarrollo de su </a:t>
            </a:r>
            <a:r>
              <a:rPr lang="es-UY" dirty="0" smtClean="0"/>
              <a:t>tarea</a:t>
            </a:r>
            <a:endParaRPr lang="es-UY" dirty="0"/>
          </a:p>
          <a:p>
            <a:pPr marL="400050" indent="-400050">
              <a:buAutoNum type="romanLcParenBoth"/>
            </a:pPr>
            <a:r>
              <a:rPr lang="es-UY" dirty="0" smtClean="0"/>
              <a:t>Programa de MC de la DVVM incorporó las perspectivas en </a:t>
            </a:r>
            <a:r>
              <a:rPr lang="es-UY" dirty="0"/>
              <a:t>su </a:t>
            </a:r>
            <a:r>
              <a:rPr lang="es-UY" dirty="0" smtClean="0"/>
              <a:t>formulación</a:t>
            </a:r>
          </a:p>
          <a:p>
            <a:endParaRPr lang="es-UY" dirty="0" smtClean="0"/>
          </a:p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4407877" y="4667790"/>
            <a:ext cx="77020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b="1" dirty="0" smtClean="0"/>
              <a:t>Avance en </a:t>
            </a:r>
            <a:r>
              <a:rPr lang="es-UY" b="1" dirty="0"/>
              <a:t>la instrumentación del servicio </a:t>
            </a:r>
            <a:r>
              <a:rPr lang="es-UY" b="1" dirty="0" smtClean="0"/>
              <a:t>de MC</a:t>
            </a:r>
          </a:p>
          <a:p>
            <a:pPr marL="400050" indent="-400050">
              <a:buAutoNum type="romanLcParenBoth"/>
            </a:pPr>
            <a:r>
              <a:rPr lang="es-UY" dirty="0" smtClean="0"/>
              <a:t>Perfeccionamiento del protocolo de mediación e </a:t>
            </a:r>
            <a:r>
              <a:rPr lang="es-UY" dirty="0"/>
              <a:t>intercambio </a:t>
            </a:r>
            <a:r>
              <a:rPr lang="es-UY" dirty="0" smtClean="0"/>
              <a:t>con </a:t>
            </a:r>
            <a:r>
              <a:rPr lang="es-UY" dirty="0"/>
              <a:t>Defensorías argentinas con experiencia y servicio ya </a:t>
            </a:r>
            <a:r>
              <a:rPr lang="es-UY" dirty="0" smtClean="0"/>
              <a:t>instalado</a:t>
            </a:r>
          </a:p>
          <a:p>
            <a:pPr marL="400050" indent="-400050">
              <a:buAutoNum type="romanLcParenBoth"/>
            </a:pPr>
            <a:r>
              <a:rPr lang="es-UY" dirty="0" smtClean="0"/>
              <a:t>Implementación de servicios </a:t>
            </a:r>
            <a:r>
              <a:rPr lang="es-UY" dirty="0"/>
              <a:t>de mediación comunitaria </a:t>
            </a:r>
            <a:r>
              <a:rPr lang="es-UY" dirty="0" smtClean="0"/>
              <a:t>barrial, </a:t>
            </a:r>
            <a:r>
              <a:rPr lang="es-UY" dirty="0"/>
              <a:t>en articulación con instituciones locales </a:t>
            </a:r>
            <a:r>
              <a:rPr lang="es-UY" dirty="0" smtClean="0"/>
              <a:t>públicas</a:t>
            </a:r>
            <a:endParaRPr lang="es-UY" dirty="0"/>
          </a:p>
        </p:txBody>
      </p:sp>
      <p:sp>
        <p:nvSpPr>
          <p:cNvPr id="5" name="4 Rectángulo"/>
          <p:cNvSpPr/>
          <p:nvPr/>
        </p:nvSpPr>
        <p:spPr>
          <a:xfrm>
            <a:off x="4431323" y="2556188"/>
            <a:ext cx="795996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b="1" dirty="0" smtClean="0"/>
              <a:t>Difusión y promoción de la herramienta y del servicio de MC</a:t>
            </a:r>
          </a:p>
          <a:p>
            <a:pPr marL="400050" indent="-400050">
              <a:buAutoNum type="romanLcParenBoth"/>
            </a:pPr>
            <a:r>
              <a:rPr lang="es-UY" dirty="0"/>
              <a:t> Mayor conocimiento a nivel local-barrial y nacional</a:t>
            </a:r>
          </a:p>
          <a:p>
            <a:pPr marL="400050" indent="-400050">
              <a:buAutoNum type="romanLcParenBoth"/>
            </a:pPr>
            <a:r>
              <a:rPr lang="es-UY" dirty="0"/>
              <a:t>Instalación de mecanismos de derivación </a:t>
            </a:r>
          </a:p>
          <a:p>
            <a:pPr marL="400050" indent="-400050">
              <a:buAutoNum type="romanLcParenBoth"/>
            </a:pPr>
            <a:r>
              <a:rPr lang="es-UY" dirty="0" smtClean="0"/>
              <a:t>Sistematización </a:t>
            </a:r>
            <a:r>
              <a:rPr lang="es-UY" dirty="0"/>
              <a:t>del proceso y conceptualización de la experiencia  </a:t>
            </a:r>
            <a:r>
              <a:rPr lang="es-UY" dirty="0" smtClean="0"/>
              <a:t>de </a:t>
            </a:r>
            <a:r>
              <a:rPr lang="es-UY" dirty="0"/>
              <a:t>la DVVM en mediación </a:t>
            </a:r>
            <a:r>
              <a:rPr lang="es-UY" dirty="0" smtClean="0"/>
              <a:t>comunitaria</a:t>
            </a:r>
          </a:p>
          <a:p>
            <a:pPr marL="400050" indent="-400050">
              <a:buAutoNum type="romanLcParenBoth"/>
            </a:pPr>
            <a:r>
              <a:rPr lang="es-UY" dirty="0" smtClean="0"/>
              <a:t>Publicación </a:t>
            </a:r>
            <a:r>
              <a:rPr lang="es-UY" dirty="0"/>
              <a:t>y presentación pública de la sistematización </a:t>
            </a:r>
            <a:r>
              <a:rPr lang="es-UY" dirty="0" smtClean="0"/>
              <a:t> y Set de materiales didácticos </a:t>
            </a:r>
            <a:r>
              <a:rPr lang="es-UY" dirty="0"/>
              <a:t>de </a:t>
            </a:r>
            <a:r>
              <a:rPr lang="es-UY" dirty="0" smtClean="0"/>
              <a:t>MC </a:t>
            </a:r>
            <a:endParaRPr lang="es-UY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82" y="2163192"/>
            <a:ext cx="4297363" cy="324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6406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83E4BA55-279E-4EC8-B6C3-B09FD9B72F82}"/>
              </a:ext>
            </a:extLst>
          </p:cNvPr>
          <p:cNvSpPr/>
          <p:nvPr/>
        </p:nvSpPr>
        <p:spPr>
          <a:xfrm>
            <a:off x="5965371" y="449943"/>
            <a:ext cx="5050970" cy="59508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i="1" dirty="0">
                <a:solidFill>
                  <a:schemeClr val="bg2">
                    <a:lumMod val="25000"/>
                  </a:schemeClr>
                </a:solidFill>
              </a:rPr>
              <a:t>ÁREAS DE OPORTUNIDAD</a:t>
            </a:r>
          </a:p>
        </p:txBody>
      </p:sp>
      <p:pic>
        <p:nvPicPr>
          <p:cNvPr id="8" name="WordPictureWatermark1" descr="Proyectos-CMM18">
            <a:extLst>
              <a:ext uri="{FF2B5EF4-FFF2-40B4-BE49-F238E27FC236}">
                <a16:creationId xmlns="" xmlns:a16="http://schemas.microsoft.com/office/drawing/2014/main" id="{74C7C182-9291-4424-9AC7-C5DA4F8F1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20" y="0"/>
            <a:ext cx="4296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 de texto 2">
            <a:extLst>
              <a:ext uri="{FF2B5EF4-FFF2-40B4-BE49-F238E27FC236}">
                <a16:creationId xmlns="" xmlns:a16="http://schemas.microsoft.com/office/drawing/2014/main" id="{98057711-6285-4D50-8614-CECB64ABC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608" y="2714171"/>
            <a:ext cx="3360646" cy="845457"/>
          </a:xfrm>
          <a:prstGeom prst="rect">
            <a:avLst/>
          </a:prstGeom>
          <a:solidFill>
            <a:srgbClr val="1F497D">
              <a:lumMod val="7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s-MX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 </a:t>
            </a:r>
            <a:r>
              <a:rPr lang="es-MX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PROYECTOS EXITOSOS</a:t>
            </a:r>
          </a:p>
          <a:p>
            <a:pPr algn="ctr">
              <a:spcAft>
                <a:spcPts val="0"/>
              </a:spcAft>
            </a:pPr>
            <a:r>
              <a:rPr lang="es-MX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 ALCANCE GLOBAL</a:t>
            </a:r>
            <a:endParaRPr lang="es-MX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="" xmlns:a16="http://schemas.microsoft.com/office/drawing/2014/main" id="{DCF1FA5E-761B-4F5B-8591-87018DE03097}"/>
              </a:ext>
            </a:extLst>
          </p:cNvPr>
          <p:cNvCxnSpPr/>
          <p:nvPr/>
        </p:nvCxnSpPr>
        <p:spPr>
          <a:xfrm>
            <a:off x="4310745" y="0"/>
            <a:ext cx="0" cy="68580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="" xmlns:a16="http://schemas.microsoft.com/office/drawing/2014/main" id="{14861856-3EE2-4588-BEE0-2B0C577CA030}"/>
              </a:ext>
            </a:extLst>
          </p:cNvPr>
          <p:cNvCxnSpPr/>
          <p:nvPr/>
        </p:nvCxnSpPr>
        <p:spPr>
          <a:xfrm>
            <a:off x="0" y="0"/>
            <a:ext cx="0" cy="68580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4736123" y="1359877"/>
            <a:ext cx="715107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s-ES" sz="2800" dirty="0"/>
              <a:t>Coyuntura </a:t>
            </a:r>
            <a:r>
              <a:rPr lang="es-ES" sz="2800" dirty="0" smtClean="0"/>
              <a:t>Social</a:t>
            </a:r>
          </a:p>
          <a:p>
            <a:pPr>
              <a:buClr>
                <a:srgbClr val="7030A0"/>
              </a:buClr>
            </a:pPr>
            <a:endParaRPr lang="es-UY" sz="2800" dirty="0"/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s-ES" sz="2800" dirty="0" smtClean="0"/>
              <a:t>Espacio Institucional (Instituciones de DD.HH. y Defensorías del Pueblo)</a:t>
            </a:r>
          </a:p>
          <a:p>
            <a:pPr>
              <a:buClr>
                <a:srgbClr val="7030A0"/>
              </a:buClr>
            </a:pPr>
            <a:endParaRPr lang="es-ES" sz="2800" dirty="0" smtClean="0"/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s-ES" sz="2800" dirty="0"/>
              <a:t>Apoyos internacionales </a:t>
            </a:r>
            <a:endParaRPr lang="es-ES" sz="2800" dirty="0" smtClean="0"/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Ø"/>
            </a:pPr>
            <a:endParaRPr lang="es-ES" sz="2800" dirty="0"/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s-ES" sz="2800" dirty="0" smtClean="0"/>
              <a:t>Articulación interinstitucional/territorial</a:t>
            </a:r>
          </a:p>
          <a:p>
            <a:pPr>
              <a:buClr>
                <a:srgbClr val="7030A0"/>
              </a:buClr>
            </a:pPr>
            <a:r>
              <a:rPr lang="es-ES" sz="2800" dirty="0" smtClean="0"/>
              <a:t> 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s-ES" sz="2800" dirty="0" smtClean="0"/>
              <a:t>Capacitación continua (externa e interna)</a:t>
            </a:r>
          </a:p>
          <a:p>
            <a:pPr>
              <a:buClr>
                <a:srgbClr val="7030A0"/>
              </a:buClr>
            </a:pPr>
            <a:r>
              <a:rPr lang="es-ES" sz="2800" dirty="0" smtClean="0"/>
              <a:t> 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s-ES" sz="2800" dirty="0" smtClean="0"/>
              <a:t>Difusión y Sensibilización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82" y="2379540"/>
            <a:ext cx="4297363" cy="287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4520" y="5251328"/>
            <a:ext cx="3598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Instancia de Capacitación en MC </a:t>
            </a:r>
            <a:endParaRPr lang="es-UY" sz="1200" dirty="0"/>
          </a:p>
        </p:txBody>
      </p:sp>
    </p:spTree>
    <p:extLst>
      <p:ext uri="{BB962C8B-B14F-4D97-AF65-F5344CB8AC3E}">
        <p14:creationId xmlns:p14="http://schemas.microsoft.com/office/powerpoint/2010/main" xmlns="" val="59950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WordPictureWatermark1" descr="Proyectos-CMM18">
            <a:extLst>
              <a:ext uri="{FF2B5EF4-FFF2-40B4-BE49-F238E27FC236}">
                <a16:creationId xmlns="" xmlns:a16="http://schemas.microsoft.com/office/drawing/2014/main" id="{39604E86-2D0E-4157-AA75-D933D1A7E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98" y="0"/>
            <a:ext cx="4296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recto 4">
            <a:extLst>
              <a:ext uri="{FF2B5EF4-FFF2-40B4-BE49-F238E27FC236}">
                <a16:creationId xmlns="" xmlns:a16="http://schemas.microsoft.com/office/drawing/2014/main" id="{A0E4E477-EC86-44E9-B7BE-2307B0072FB0}"/>
              </a:ext>
            </a:extLst>
          </p:cNvPr>
          <p:cNvCxnSpPr/>
          <p:nvPr/>
        </p:nvCxnSpPr>
        <p:spPr>
          <a:xfrm>
            <a:off x="4310745" y="0"/>
            <a:ext cx="0" cy="68580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="" xmlns:a16="http://schemas.microsoft.com/office/drawing/2014/main" id="{9283C4BB-C597-469D-8CC7-10CD4A7BAD94}"/>
              </a:ext>
            </a:extLst>
          </p:cNvPr>
          <p:cNvCxnSpPr/>
          <p:nvPr/>
        </p:nvCxnSpPr>
        <p:spPr>
          <a:xfrm>
            <a:off x="0" y="0"/>
            <a:ext cx="0" cy="68580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" name="Cuadro de texto 2">
            <a:extLst>
              <a:ext uri="{FF2B5EF4-FFF2-40B4-BE49-F238E27FC236}">
                <a16:creationId xmlns="" xmlns:a16="http://schemas.microsoft.com/office/drawing/2014/main" id="{C8431716-D792-46CB-AE8C-3AB160F7D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008" y="1081257"/>
            <a:ext cx="3360646" cy="845457"/>
          </a:xfrm>
          <a:prstGeom prst="rect">
            <a:avLst/>
          </a:prstGeom>
          <a:solidFill>
            <a:srgbClr val="1F497D">
              <a:lumMod val="7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s-MX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 </a:t>
            </a:r>
            <a:r>
              <a:rPr lang="es-MX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PROYECTOS EXITOSOS</a:t>
            </a:r>
          </a:p>
          <a:p>
            <a:pPr algn="ctr">
              <a:spcAft>
                <a:spcPts val="0"/>
              </a:spcAft>
            </a:pPr>
            <a:r>
              <a:rPr lang="es-MX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 ALCANCE GLOBAL</a:t>
            </a:r>
            <a:endParaRPr lang="es-MX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83E4BA55-279E-4EC8-B6C3-B09FD9B72F82}"/>
              </a:ext>
            </a:extLst>
          </p:cNvPr>
          <p:cNvSpPr/>
          <p:nvPr/>
        </p:nvSpPr>
        <p:spPr>
          <a:xfrm>
            <a:off x="5907315" y="449943"/>
            <a:ext cx="5050970" cy="59508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i="1" dirty="0">
                <a:solidFill>
                  <a:schemeClr val="bg2">
                    <a:lumMod val="25000"/>
                  </a:schemeClr>
                </a:solidFill>
              </a:rPr>
              <a:t>REPLICABILIDAD O ALCANCE GLOBAL</a:t>
            </a:r>
          </a:p>
        </p:txBody>
      </p:sp>
      <p:sp>
        <p:nvSpPr>
          <p:cNvPr id="2" name="1 Rectángulo"/>
          <p:cNvSpPr/>
          <p:nvPr/>
        </p:nvSpPr>
        <p:spPr>
          <a:xfrm>
            <a:off x="6096000" y="1438815"/>
            <a:ext cx="6096000" cy="646331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r"/>
            <a:r>
              <a:rPr lang="es-UY" dirty="0"/>
              <a:t>La visibilidad de la Mediación Comunitaria a través de la actuación de la </a:t>
            </a:r>
            <a:r>
              <a:rPr lang="es-UY" dirty="0" smtClean="0"/>
              <a:t>Defensoría</a:t>
            </a:r>
            <a:endParaRPr lang="es-UY" dirty="0"/>
          </a:p>
        </p:txBody>
      </p:sp>
      <p:sp>
        <p:nvSpPr>
          <p:cNvPr id="4" name="3 Rectángulo"/>
          <p:cNvSpPr/>
          <p:nvPr/>
        </p:nvSpPr>
        <p:spPr>
          <a:xfrm>
            <a:off x="6096000" y="3136899"/>
            <a:ext cx="6096000" cy="923330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>
            <a:spAutoFit/>
          </a:bodyPr>
          <a:lstStyle/>
          <a:p>
            <a:pPr algn="r"/>
            <a:r>
              <a:rPr lang="es-UY" dirty="0"/>
              <a:t>Rol dinamizador de la Institución: intervención en </a:t>
            </a:r>
            <a:r>
              <a:rPr lang="es-UY" dirty="0" smtClean="0"/>
              <a:t>la comunidad</a:t>
            </a:r>
            <a:r>
              <a:rPr lang="es-UY" dirty="0"/>
              <a:t>, articulación de actores significativos para dar sustentabilidad al proyecto.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310745" y="2391005"/>
            <a:ext cx="6096000" cy="646331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>
            <a:spAutoFit/>
          </a:bodyPr>
          <a:lstStyle/>
          <a:p>
            <a:r>
              <a:rPr lang="es-UY" dirty="0"/>
              <a:t>Respuestas a la ciudadanía en temas no factibles de ser solucionados por la autoridad departamental</a:t>
            </a:r>
          </a:p>
        </p:txBody>
      </p:sp>
      <p:sp>
        <p:nvSpPr>
          <p:cNvPr id="8" name="7 Rectángulo"/>
          <p:cNvSpPr/>
          <p:nvPr/>
        </p:nvSpPr>
        <p:spPr>
          <a:xfrm>
            <a:off x="4310745" y="4184359"/>
            <a:ext cx="6096000" cy="646331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r>
              <a:rPr lang="es-UY" dirty="0"/>
              <a:t>Alianza con el MIDES, (Ministerio de Desarrollo Social): intervención en zonas de vulnerabilidad social</a:t>
            </a:r>
          </a:p>
        </p:txBody>
      </p:sp>
      <p:sp>
        <p:nvSpPr>
          <p:cNvPr id="9" name="8 Rectángulo"/>
          <p:cNvSpPr/>
          <p:nvPr/>
        </p:nvSpPr>
        <p:spPr>
          <a:xfrm>
            <a:off x="8629623" y="4955903"/>
            <a:ext cx="3554243" cy="369332"/>
          </a:xfrm>
          <a:prstGeom prst="rect">
            <a:avLst/>
          </a:prstGeom>
          <a:ln w="38100"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pPr algn="r"/>
            <a:r>
              <a:rPr lang="es-UY" dirty="0"/>
              <a:t>La capacitación y sus </a:t>
            </a:r>
            <a:r>
              <a:rPr lang="es-UY" dirty="0" smtClean="0"/>
              <a:t>repercusiones</a:t>
            </a:r>
            <a:endParaRPr lang="es-UY" dirty="0"/>
          </a:p>
        </p:txBody>
      </p:sp>
      <p:sp>
        <p:nvSpPr>
          <p:cNvPr id="13" name="12 Rectángulo"/>
          <p:cNvSpPr/>
          <p:nvPr/>
        </p:nvSpPr>
        <p:spPr>
          <a:xfrm>
            <a:off x="4321623" y="5553781"/>
            <a:ext cx="3312061" cy="369332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s-UY" dirty="0"/>
              <a:t>Elaboración de material didáctico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7517130" y="6163381"/>
            <a:ext cx="4674870" cy="369332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s-UY" dirty="0"/>
              <a:t>Mediación Comunitaria y perspectiva de género</a:t>
            </a:r>
          </a:p>
        </p:txBody>
      </p:sp>
      <p:sp>
        <p:nvSpPr>
          <p:cNvPr id="15" name="14 Rectángulo"/>
          <p:cNvSpPr/>
          <p:nvPr/>
        </p:nvSpPr>
        <p:spPr>
          <a:xfrm rot="16200000">
            <a:off x="-1685046" y="4587888"/>
            <a:ext cx="362401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1050" dirty="0"/>
              <a:t>Droit d'auteur : Carla Francesca Castagno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690" y="2285857"/>
            <a:ext cx="2992926" cy="288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2169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WordPictureWatermark1" descr="Proyectos-CMM18">
            <a:extLst>
              <a:ext uri="{FF2B5EF4-FFF2-40B4-BE49-F238E27FC236}">
                <a16:creationId xmlns="" xmlns:a16="http://schemas.microsoft.com/office/drawing/2014/main" id="{39604E86-2D0E-4157-AA75-D933D1A7E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296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recto 4">
            <a:extLst>
              <a:ext uri="{FF2B5EF4-FFF2-40B4-BE49-F238E27FC236}">
                <a16:creationId xmlns="" xmlns:a16="http://schemas.microsoft.com/office/drawing/2014/main" id="{A0E4E477-EC86-44E9-B7BE-2307B0072FB0}"/>
              </a:ext>
            </a:extLst>
          </p:cNvPr>
          <p:cNvCxnSpPr/>
          <p:nvPr/>
        </p:nvCxnSpPr>
        <p:spPr>
          <a:xfrm>
            <a:off x="4310745" y="0"/>
            <a:ext cx="0" cy="68580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="" xmlns:a16="http://schemas.microsoft.com/office/drawing/2014/main" id="{9283C4BB-C597-469D-8CC7-10CD4A7BAD94}"/>
              </a:ext>
            </a:extLst>
          </p:cNvPr>
          <p:cNvCxnSpPr/>
          <p:nvPr/>
        </p:nvCxnSpPr>
        <p:spPr>
          <a:xfrm>
            <a:off x="0" y="0"/>
            <a:ext cx="0" cy="68580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" name="Cuadro de texto 2">
            <a:extLst>
              <a:ext uri="{FF2B5EF4-FFF2-40B4-BE49-F238E27FC236}">
                <a16:creationId xmlns="" xmlns:a16="http://schemas.microsoft.com/office/drawing/2014/main" id="{C8431716-D792-46CB-AE8C-3AB160F7D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608" y="2714171"/>
            <a:ext cx="3360646" cy="845457"/>
          </a:xfrm>
          <a:prstGeom prst="rect">
            <a:avLst/>
          </a:prstGeom>
          <a:solidFill>
            <a:srgbClr val="1F497D">
              <a:lumMod val="7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s-MX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 </a:t>
            </a:r>
            <a:r>
              <a:rPr lang="es-MX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PROYECTOS EXITOSOS</a:t>
            </a:r>
          </a:p>
          <a:p>
            <a:pPr algn="ctr">
              <a:spcAft>
                <a:spcPts val="0"/>
              </a:spcAft>
            </a:pPr>
            <a:r>
              <a:rPr lang="es-MX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 ALCANCE GLOBAL</a:t>
            </a:r>
            <a:endParaRPr lang="es-MX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83E4BA55-279E-4EC8-B6C3-B09FD9B72F82}"/>
              </a:ext>
            </a:extLst>
          </p:cNvPr>
          <p:cNvSpPr/>
          <p:nvPr/>
        </p:nvSpPr>
        <p:spPr>
          <a:xfrm>
            <a:off x="5907315" y="449943"/>
            <a:ext cx="5050970" cy="59508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i="1" dirty="0">
                <a:solidFill>
                  <a:schemeClr val="bg2">
                    <a:lumMod val="25000"/>
                  </a:schemeClr>
                </a:solidFill>
              </a:rPr>
              <a:t>REPLICABILIDAD O ALCANCE GLOBAL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396154" y="1190677"/>
            <a:ext cx="77958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2400" dirty="0" smtClean="0"/>
              <a:t>La </a:t>
            </a:r>
            <a:r>
              <a:rPr lang="es-UY" sz="2400" dirty="0"/>
              <a:t>experiencia realizada da cuenta de nuevas posibilidades de actuación, adaptándola a otros lugares y poblaciones. </a:t>
            </a:r>
            <a:endParaRPr lang="es-UY" sz="2400" dirty="0" smtClean="0"/>
          </a:p>
          <a:p>
            <a:r>
              <a:rPr lang="es-UY" sz="2400" dirty="0" smtClean="0"/>
              <a:t>La </a:t>
            </a:r>
            <a:r>
              <a:rPr lang="es-UY" sz="2400" dirty="0"/>
              <a:t>estrategia en marcha es de vinculación con instituciones y grupos con cierto nivel de organización social, legitimación territorial y participación, para fortalecer las redes locales que tienen la gran potencialidad de apropiarse y difundir la Mediación Comunitaria aportando a la profundización de la </a:t>
            </a:r>
            <a:r>
              <a:rPr lang="es-UY" sz="2400" dirty="0" smtClean="0"/>
              <a:t>democracia.</a:t>
            </a:r>
            <a:endParaRPr lang="es-UY" sz="2400" dirty="0"/>
          </a:p>
        </p:txBody>
      </p:sp>
      <p:sp>
        <p:nvSpPr>
          <p:cNvPr id="10" name="9 Rectángulo"/>
          <p:cNvSpPr/>
          <p:nvPr/>
        </p:nvSpPr>
        <p:spPr>
          <a:xfrm>
            <a:off x="4607169" y="4237665"/>
            <a:ext cx="726830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UY" dirty="0"/>
              <a:t>	</a:t>
            </a:r>
            <a:endParaRPr lang="es-UY" dirty="0" smtClean="0"/>
          </a:p>
          <a:p>
            <a:pPr algn="ctr"/>
            <a:r>
              <a:rPr lang="es-UY" sz="2000" b="1" i="1" dirty="0" smtClean="0"/>
              <a:t>La </a:t>
            </a:r>
            <a:r>
              <a:rPr lang="es-UY" sz="2000" b="1" i="1" dirty="0"/>
              <a:t>promoción de DD.HH. es, también, la promoción de una buena convivencia, en tanto el logro del bienestar individual está estrechamente ligado al bienestar colectivo y a la protección del entorno .</a:t>
            </a:r>
          </a:p>
          <a:p>
            <a:pPr algn="ctr"/>
            <a:r>
              <a:rPr lang="es-UY" sz="2000" b="1" i="1" dirty="0"/>
              <a:t>	</a:t>
            </a:r>
          </a:p>
          <a:p>
            <a:pPr algn="ctr"/>
            <a:r>
              <a:rPr lang="es-UY" sz="2000" b="1" i="1" dirty="0"/>
              <a:t>Mediación comunitaria, en territorio, al servicio de la convivencia.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7733" y="3809571"/>
            <a:ext cx="2755900" cy="139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2878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702</Words>
  <Application>Microsoft Office PowerPoint</Application>
  <PresentationFormat>Personalizado</PresentationFormat>
  <Paragraphs>124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Laura Isabel Quiroz Colossio</dc:creator>
  <cp:lastModifiedBy>rdeboni</cp:lastModifiedBy>
  <cp:revision>40</cp:revision>
  <dcterms:created xsi:type="dcterms:W3CDTF">2018-08-20T01:12:50Z</dcterms:created>
  <dcterms:modified xsi:type="dcterms:W3CDTF">2018-09-14T13:59:29Z</dcterms:modified>
</cp:coreProperties>
</file>